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6" r:id="rId8"/>
    <p:sldId id="262" r:id="rId9"/>
    <p:sldId id="257" r:id="rId10"/>
    <p:sldId id="265" r:id="rId11"/>
    <p:sldId id="264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3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843B7DC-A0C1-434D-A4E9-2ECCBEB8D0C6}" type="datetimeFigureOut">
              <a:rPr lang="fr-FR" smtClean="0"/>
              <a:t>20/03/19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F94A95CF-BD69-BE47-80BC-1B3081CB0F67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3498" y="485172"/>
            <a:ext cx="6477000" cy="1280794"/>
          </a:xfrm>
        </p:spPr>
        <p:txBody>
          <a:bodyPr/>
          <a:lstStyle/>
          <a:p>
            <a:r>
              <a:rPr lang="fr-FR" dirty="0"/>
              <a:t>E</a:t>
            </a:r>
            <a:r>
              <a:rPr lang="fr-FR" dirty="0" smtClean="0"/>
              <a:t>volution de la géométrie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09800" y="2599343"/>
            <a:ext cx="6477000" cy="3631377"/>
          </a:xfrm>
        </p:spPr>
        <p:txBody>
          <a:bodyPr/>
          <a:lstStyle/>
          <a:p>
            <a:endParaRPr lang="fr-FR" dirty="0" smtClean="0"/>
          </a:p>
          <a:p>
            <a:pPr marL="457200" indent="-457200">
              <a:buAutoNum type="arabicPeriod"/>
            </a:pPr>
            <a:r>
              <a:rPr lang="fr-FR" dirty="0" smtClean="0"/>
              <a:t>La réponse à un besoin</a:t>
            </a:r>
          </a:p>
          <a:p>
            <a:pPr marL="457200" indent="-457200">
              <a:buAutoNum type="arabicPeriod"/>
            </a:pPr>
            <a:r>
              <a:rPr lang="fr-FR" dirty="0" smtClean="0"/>
              <a:t>Un sujet d’étude défini, avec des règles et une exigence de démonstration</a:t>
            </a:r>
          </a:p>
          <a:p>
            <a:pPr marL="457200" indent="-457200">
              <a:buAutoNum type="arabicPeriod"/>
            </a:pPr>
            <a:r>
              <a:rPr lang="fr-FR" dirty="0" smtClean="0"/>
              <a:t>L’algèbre géométrique remplace l’algèbre</a:t>
            </a:r>
          </a:p>
          <a:p>
            <a:pPr marL="457200" indent="-457200">
              <a:buAutoNum type="arabicPeriod"/>
            </a:pPr>
            <a:r>
              <a:rPr lang="fr-FR" dirty="0" smtClean="0"/>
              <a:t>La géométrie analytique </a:t>
            </a:r>
          </a:p>
          <a:p>
            <a:pPr marL="457200" indent="-457200"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97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508000"/>
            <a:ext cx="7313613" cy="5283200"/>
          </a:xfrm>
        </p:spPr>
        <p:txBody>
          <a:bodyPr/>
          <a:lstStyle/>
          <a:p>
            <a:pPr algn="just"/>
            <a:r>
              <a:rPr lang="fr-FR" u="sng" dirty="0"/>
              <a:t>Abscisse:</a:t>
            </a:r>
            <a:r>
              <a:rPr lang="fr-FR" dirty="0"/>
              <a:t> abréviation de l’expression « ligne scission » (coupée) car définie comme la distance entre un point origine et le projeté sur la droite d de </a:t>
            </a:r>
            <a:r>
              <a:rPr lang="fr-FR" dirty="0" smtClean="0"/>
              <a:t>référence( horizontale) </a:t>
            </a:r>
            <a:r>
              <a:rPr lang="fr-FR" dirty="0"/>
              <a:t>selon une direction « ordonnée </a:t>
            </a:r>
            <a:r>
              <a:rPr lang="fr-FR" dirty="0" smtClean="0"/>
              <a:t>»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u="sng" dirty="0" smtClean="0"/>
              <a:t>Ordonnée</a:t>
            </a:r>
            <a:r>
              <a:rPr lang="fr-FR" dirty="0" smtClean="0"/>
              <a:t>: vient de </a:t>
            </a:r>
            <a:r>
              <a:rPr lang="fr-FR" i="1" dirty="0" err="1" smtClean="0"/>
              <a:t>ordinatim</a:t>
            </a:r>
            <a:r>
              <a:rPr lang="fr-FR" i="1" dirty="0" smtClean="0"/>
              <a:t> </a:t>
            </a:r>
            <a:r>
              <a:rPr lang="fr-FR" i="1" dirty="0" err="1" smtClean="0"/>
              <a:t>applicatae</a:t>
            </a:r>
            <a:r>
              <a:rPr lang="fr-FR" i="1" dirty="0" smtClean="0"/>
              <a:t> </a:t>
            </a:r>
            <a:r>
              <a:rPr lang="fr-FR" dirty="0" smtClean="0"/>
              <a:t>en latin, signifiant « régulier », correspondant aux segments régulièrement disposés sur une droite f définis par les projetés des points d’une courbe sur cette droite.(Pascal)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66" y="2053453"/>
            <a:ext cx="2692402" cy="18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15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987" b="-6987"/>
          <a:stretch/>
        </p:blipFill>
        <p:spPr>
          <a:xfrm>
            <a:off x="915987" y="270934"/>
            <a:ext cx="7804679" cy="5514006"/>
          </a:xfrm>
        </p:spPr>
      </p:pic>
    </p:spTree>
    <p:extLst>
      <p:ext uri="{BB962C8B-B14F-4D97-AF65-F5344CB8AC3E}">
        <p14:creationId xmlns:p14="http://schemas.microsoft.com/office/powerpoint/2010/main" val="1571189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Allemagne, autour des années 1840, Grassmann développe une analyse géométrique indépendante du choix de coordonnées. Son point de départ est l’addition de forces, de vitesses, c’est-à-dire l’addition de vecteurs comme des segments orientés.</a:t>
            </a:r>
          </a:p>
          <a:p>
            <a:r>
              <a:rPr lang="fr-FR" dirty="0" smtClean="0"/>
              <a:t>Ses travaux le conduisent à définir un produit </a:t>
            </a:r>
            <a:r>
              <a:rPr lang="fr-FR" smtClean="0"/>
              <a:t>de vecteurs.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788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réponse à un besoin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FR" dirty="0" smtClean="0"/>
          </a:p>
          <a:p>
            <a:pPr algn="just"/>
            <a:r>
              <a:rPr lang="fr-FR" dirty="0" smtClean="0"/>
              <a:t>Les babyloniens avaient quelques connaissances de propriétés des triangles ( il semble qu’ils utilisaient la relation de </a:t>
            </a:r>
            <a:r>
              <a:rPr lang="fr-FR" dirty="0"/>
              <a:t>P</a:t>
            </a:r>
            <a:r>
              <a:rPr lang="fr-FR" dirty="0" smtClean="0"/>
              <a:t>ythagore) et des notions de mesure ( l’aire du disque était calculée avec une valeur de 3 puis plus tard de 3 1/8 ), ce qui leur permettaient des calculs rudimentaires d’aires et de volumes.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807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réponse à un besoin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/>
              <a:t>Mais, Hérodote attribue à l’ancienne Egypte (-2000) l’invention de la géométrie en réponse aux problèmes posés par les crues du Nil: il faut après chaque crue redonner un terrain de surface équivalente à chacun. </a:t>
            </a:r>
          </a:p>
          <a:p>
            <a:r>
              <a:rPr lang="fr-FR" dirty="0" smtClean="0"/>
              <a:t>On n’émet pas un raisonnement théorique. </a:t>
            </a:r>
          </a:p>
          <a:p>
            <a:pPr marL="0" indent="0" algn="ctr">
              <a:buNone/>
            </a:pPr>
            <a:r>
              <a:rPr lang="fr-FR" dirty="0" err="1" smtClean="0"/>
              <a:t>Geo</a:t>
            </a:r>
            <a:r>
              <a:rPr lang="fr-FR" dirty="0" smtClean="0"/>
              <a:t>: terre</a:t>
            </a:r>
          </a:p>
          <a:p>
            <a:pPr marL="0" indent="0" algn="ctr">
              <a:buNone/>
            </a:pPr>
            <a:r>
              <a:rPr lang="fr-FR" dirty="0" err="1" smtClean="0"/>
              <a:t>Metron</a:t>
            </a:r>
            <a:r>
              <a:rPr lang="fr-FR" dirty="0" smtClean="0"/>
              <a:t>: la mesure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220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sujet d’étude </a:t>
            </a:r>
            <a:r>
              <a:rPr lang="fr-FR" dirty="0" smtClean="0"/>
              <a:t>en soi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 smtClean="0"/>
              <a:t>Euclide </a:t>
            </a:r>
            <a:r>
              <a:rPr lang="fr-FR" dirty="0" smtClean="0"/>
              <a:t>est un mathématicien grec du </a:t>
            </a:r>
            <a:r>
              <a:rPr lang="fr-FR" dirty="0" err="1" smtClean="0"/>
              <a:t>IIIè</a:t>
            </a:r>
            <a:r>
              <a:rPr lang="fr-FR" dirty="0" smtClean="0"/>
              <a:t> s av JC, fondateur de l’école mathématique d’Alexandrie. On lui attribue la paternité de treize livres</a:t>
            </a:r>
            <a:r>
              <a:rPr lang="fr-FR" i="1" dirty="0" smtClean="0"/>
              <a:t>: Eléments</a:t>
            </a:r>
            <a:r>
              <a:rPr lang="fr-FR" dirty="0" smtClean="0"/>
              <a:t> .</a:t>
            </a:r>
          </a:p>
          <a:p>
            <a:pPr algn="just"/>
            <a:r>
              <a:rPr lang="fr-FR" dirty="0" smtClean="0"/>
              <a:t>Il y donne les premières définitions théoriques (point, ligne, droite, surface,</a:t>
            </a:r>
            <a:r>
              <a:rPr lang="mr-IN" dirty="0" smtClean="0"/>
              <a:t>…</a:t>
            </a:r>
            <a:r>
              <a:rPr lang="fr-FR" dirty="0" smtClean="0"/>
              <a:t>), pose 5 postulats et des axiomes, puis étudie des configurations et démontre des propriétés géométriques. Les objets géométriques deviennent des sujets d’étude théorique et la rigueur dans les démonstrations devient exigible.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088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065199"/>
            <a:ext cx="7313613" cy="868362"/>
          </a:xfrm>
        </p:spPr>
        <p:txBody>
          <a:bodyPr/>
          <a:lstStyle/>
          <a:p>
            <a:r>
              <a:rPr lang="fr-FR" dirty="0"/>
              <a:t>L’algèbre géométrique </a:t>
            </a:r>
            <a:r>
              <a:rPr lang="fr-FR" dirty="0" smtClean="0"/>
              <a:t>rend inutile </a:t>
            </a:r>
            <a:r>
              <a:rPr lang="fr-FR" dirty="0"/>
              <a:t>l’algèbre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La géométrie a tellement pris d’ampleur que l’algèbre ne  se développe pas. Sur le fronton de l’académie de Platon, on pouvait lire:   « </a:t>
            </a:r>
            <a:r>
              <a:rPr lang="fr-FR" i="1" dirty="0" smtClean="0"/>
              <a:t>Nul n’entre ici s’il n’est géomètre</a:t>
            </a:r>
            <a:r>
              <a:rPr lang="fr-FR" dirty="0" smtClean="0"/>
              <a:t> ».</a:t>
            </a:r>
          </a:p>
          <a:p>
            <a:pPr marL="0" indent="0" algn="just">
              <a:buNone/>
            </a:pPr>
            <a:r>
              <a:rPr lang="fr-FR" dirty="0" smtClean="0"/>
              <a:t>Les problèmes algébriques comme les résolutions d’équation ou les « calculs » littéraux sont traduits par des figures géométriques. Le produit de deux quantités est vu comme une aire:</a:t>
            </a:r>
          </a:p>
          <a:p>
            <a:pPr marL="0" indent="0" algn="ctr">
              <a:buNone/>
            </a:pPr>
            <a:r>
              <a:rPr lang="fr-FR" dirty="0" smtClean="0"/>
              <a:t>«</a:t>
            </a:r>
            <a:r>
              <a:rPr lang="fr-FR" i="1" dirty="0" smtClean="0"/>
              <a:t> Lorsque deux nombres se multipliant font un nombre, celui qui est produit se nomme plan et ses c</a:t>
            </a:r>
            <a:r>
              <a:rPr lang="fr-FR" i="1" dirty="0" smtClean="0"/>
              <a:t>ôtés sont les nombres multipliés</a:t>
            </a:r>
            <a:r>
              <a:rPr lang="fr-FR" dirty="0" smtClean="0"/>
              <a:t> », définition donnée par Euclide dans le 7</a:t>
            </a:r>
            <a:r>
              <a:rPr lang="fr-FR" baseline="30000" dirty="0" smtClean="0"/>
              <a:t>ème</a:t>
            </a:r>
            <a:r>
              <a:rPr lang="fr-FR" dirty="0" smtClean="0"/>
              <a:t> livre de ses </a:t>
            </a:r>
            <a:r>
              <a:rPr lang="fr-FR" i="1" dirty="0" smtClean="0"/>
              <a:t>Eléments de mathématiques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50811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identité remarquable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7002" r="-7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25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résolution d’équation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résoudre une équation que nous noterions actuellement </a:t>
            </a:r>
            <a:r>
              <a:rPr lang="fr-FR" dirty="0" err="1" smtClean="0"/>
              <a:t>ax</a:t>
            </a:r>
            <a:r>
              <a:rPr lang="fr-FR" dirty="0" smtClean="0"/>
              <a:t>=b , avec a et b des valeurs connues et x l’inconnue, les grecs interprétaient </a:t>
            </a:r>
            <a:r>
              <a:rPr lang="fr-FR" dirty="0" err="1" smtClean="0"/>
              <a:t>ax</a:t>
            </a:r>
            <a:r>
              <a:rPr lang="fr-FR" dirty="0" smtClean="0"/>
              <a:t> comme l’aire d’un rectangle de c</a:t>
            </a:r>
            <a:r>
              <a:rPr lang="fr-FR" dirty="0" smtClean="0"/>
              <a:t>ôtés a et x, cette aire devant être égale à b donc à l’aire d’une rectangle de côtés b et 1.</a:t>
            </a:r>
          </a:p>
          <a:p>
            <a:r>
              <a:rPr lang="fr-FR" dirty="0" smtClean="0"/>
              <a:t>Ils construisaient alors une figure afin de résoudre le problème.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19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résolution d’équation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solution est la longueur BG.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1066" y="2284531"/>
            <a:ext cx="6282266" cy="35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8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géométrie analytique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8800" y="1117600"/>
            <a:ext cx="7618413" cy="4673599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Il faut attendre le français </a:t>
            </a:r>
            <a:r>
              <a:rPr lang="fr-FR" b="1" dirty="0" smtClean="0"/>
              <a:t>Descartes </a:t>
            </a:r>
            <a:r>
              <a:rPr lang="fr-FR" dirty="0" smtClean="0"/>
              <a:t>(196-1650), pour que les courbes géométriques puissent être décrites par une relation polynômiale entre l’abscisse et l’ordonnée. Il met en </a:t>
            </a:r>
            <a:r>
              <a:rPr lang="fr-FR" b="1" dirty="0" smtClean="0"/>
              <a:t>relation les courbes d’une part et les nombres </a:t>
            </a:r>
            <a:r>
              <a:rPr lang="fr-FR" dirty="0" smtClean="0"/>
              <a:t>d’autre part: c’est la géométrie analytique. Il introduit le mot abscisse.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66" y="3171871"/>
            <a:ext cx="4034366" cy="26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67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crier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Encrier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Encrier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417</TotalTime>
  <Words>412</Words>
  <Application>Microsoft Macintosh PowerPoint</Application>
  <PresentationFormat>Présentation à l'écran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Encrier</vt:lpstr>
      <vt:lpstr>Evolution de la géométrie</vt:lpstr>
      <vt:lpstr>La réponse à un besoin</vt:lpstr>
      <vt:lpstr>La réponse à un besoin </vt:lpstr>
      <vt:lpstr>Un sujet d’étude en soi</vt:lpstr>
      <vt:lpstr>L’algèbre géométrique rend inutile l’algèbre </vt:lpstr>
      <vt:lpstr>Une identité remarquable</vt:lpstr>
      <vt:lpstr>Une résolution d’équation</vt:lpstr>
      <vt:lpstr>Une résolution d’équation</vt:lpstr>
      <vt:lpstr>La géométrie analytique 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de la géométrie</dc:title>
  <dc:creator>Gregory Blanc</dc:creator>
  <cp:lastModifiedBy>Gregory Blanc</cp:lastModifiedBy>
  <cp:revision>14</cp:revision>
  <dcterms:created xsi:type="dcterms:W3CDTF">2019-03-20T08:59:10Z</dcterms:created>
  <dcterms:modified xsi:type="dcterms:W3CDTF">2019-03-20T15:56:23Z</dcterms:modified>
</cp:coreProperties>
</file>