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1" r:id="rId7"/>
    <p:sldId id="262" r:id="rId8"/>
    <p:sldId id="264" r:id="rId9"/>
    <p:sldId id="263"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12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images au-dessus de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fr-FR" smtClean="0"/>
              <a:t>Cliquez et modifiez le titre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images avec légende">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fr-FR" smtClean="0"/>
              <a:t>Cliquez et modifiez le titre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fr-FR" smtClean="0"/>
              <a:t>Cliquez et modifiez le titre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3 imag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fr-FR" smtClean="0"/>
              <a:t>Cliquez et modifiez le titre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fr-FR" smtClean="0"/>
              <a:t>Cliquez et modifiez le titre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A4A6734C-E115-4BC5-9FB0-F9BF6FABFDA0}" type="datetimeFigureOut">
              <a:rPr lang="en-US" smtClean="0"/>
              <a:t>20/03/19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fr-FR" smtClean="0"/>
              <a:t>Cliquez et modifiez le titre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20/03/19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20/03/19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20/03/19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4A6734C-E115-4BC5-9FB0-F9BF6FABFDA0}" type="datetimeFigureOut">
              <a:rPr lang="en-US" smtClean="0"/>
              <a:t>20/03/19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20/03/19</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th93.com/histoire-des-maths/les-developpements/318-histoire-de-la-notion-de-fonc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Histoire des fonctions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119802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609600"/>
            <a:ext cx="8001000" cy="1143000"/>
          </a:xfrm>
        </p:spPr>
        <p:txBody>
          <a:bodyPr/>
          <a:lstStyle/>
          <a:p>
            <a:r>
              <a:rPr lang="fr-FR" sz="4000" dirty="0"/>
              <a:t>3. Apparition du terme fonction au XVIIème s</a:t>
            </a:r>
            <a:br>
              <a:rPr lang="fr-FR" sz="4000" dirty="0"/>
            </a:br>
            <a:endParaRPr lang="fr-FR" sz="4000" dirty="0"/>
          </a:p>
        </p:txBody>
      </p:sp>
      <p:sp>
        <p:nvSpPr>
          <p:cNvPr id="3" name="Espace réservé du contenu 2"/>
          <p:cNvSpPr>
            <a:spLocks noGrp="1"/>
          </p:cNvSpPr>
          <p:nvPr>
            <p:ph idx="1"/>
          </p:nvPr>
        </p:nvSpPr>
        <p:spPr/>
        <p:txBody>
          <a:bodyPr>
            <a:normAutofit fontScale="85000" lnSpcReduction="20000"/>
          </a:bodyPr>
          <a:lstStyle/>
          <a:p>
            <a:r>
              <a:rPr lang="fr-FR" dirty="0" smtClean="0"/>
              <a:t>Le mathématicien Allemand </a:t>
            </a:r>
            <a:r>
              <a:rPr lang="fr-FR" b="1" dirty="0" smtClean="0"/>
              <a:t>Leibniz</a:t>
            </a:r>
            <a:r>
              <a:rPr lang="fr-FR" dirty="0" smtClean="0"/>
              <a:t> introduit en 1673 pour la première fois le terme </a:t>
            </a:r>
            <a:r>
              <a:rPr lang="fr-FR" b="1" dirty="0" smtClean="0"/>
              <a:t>fonction</a:t>
            </a:r>
            <a:r>
              <a:rPr lang="fr-FR" dirty="0" smtClean="0"/>
              <a:t>, venant du latin </a:t>
            </a:r>
            <a:r>
              <a:rPr lang="fr-FR" i="1" dirty="0" err="1" smtClean="0"/>
              <a:t>functio</a:t>
            </a:r>
            <a:r>
              <a:rPr lang="fr-FR" i="1" dirty="0" smtClean="0"/>
              <a:t>, </a:t>
            </a:r>
            <a:r>
              <a:rPr lang="fr-FR" i="1" dirty="0" err="1" smtClean="0"/>
              <a:t>functiones</a:t>
            </a:r>
            <a:r>
              <a:rPr lang="fr-FR" dirty="0" smtClean="0"/>
              <a:t>, signifiant « accomplissement », « remplir une charge ».  </a:t>
            </a:r>
          </a:p>
          <a:p>
            <a:pPr marL="0" indent="0">
              <a:buNone/>
            </a:pPr>
            <a:r>
              <a:rPr lang="fr-FR" dirty="0" smtClean="0"/>
              <a:t>Il écrit: «  J’appelle fonction toutes les portions de lignes qu’on fait en menant des lignes</a:t>
            </a:r>
            <a:r>
              <a:rPr lang="mr-IN" dirty="0" smtClean="0"/>
              <a:t>…</a:t>
            </a:r>
            <a:r>
              <a:rPr lang="fr-FR" dirty="0" smtClean="0"/>
              <a:t>. »</a:t>
            </a:r>
          </a:p>
          <a:p>
            <a:pPr marL="0" indent="0">
              <a:buNone/>
            </a:pPr>
            <a:endParaRPr lang="fr-FR" dirty="0" smtClean="0"/>
          </a:p>
          <a:p>
            <a:r>
              <a:rPr lang="fr-FR" dirty="0" smtClean="0"/>
              <a:t>En 1718, le suisse Jean Bernoulli propose la notation                                                                              </a:t>
            </a:r>
          </a:p>
          <a:p>
            <a:pPr marL="0" indent="0">
              <a:buNone/>
            </a:pPr>
            <a:r>
              <a:rPr lang="fr-FR" dirty="0" smtClean="0"/>
              <a:t> Il définit « On appelle fonction d’une grandeur variable une quantité composée de quelque manière que ce soit de cette grandeur variable et de constantes »</a:t>
            </a:r>
          </a:p>
          <a:p>
            <a:pPr marL="0" indent="0">
              <a:buNone/>
            </a:pPr>
            <a:r>
              <a:rPr lang="fr-FR" dirty="0" smtClean="0"/>
              <a:t>Le concept perd son caractère géométrique.</a:t>
            </a:r>
            <a:endParaRPr lang="fr-FR" dirty="0"/>
          </a:p>
        </p:txBody>
      </p:sp>
      <p:pic>
        <p:nvPicPr>
          <p:cNvPr id="5" name="Image 4"/>
          <p:cNvPicPr>
            <a:picLocks noChangeAspect="1"/>
          </p:cNvPicPr>
          <p:nvPr/>
        </p:nvPicPr>
        <p:blipFill>
          <a:blip r:embed="rId2"/>
          <a:stretch>
            <a:fillRect/>
          </a:stretch>
        </p:blipFill>
        <p:spPr>
          <a:xfrm>
            <a:off x="6988158" y="4017783"/>
            <a:ext cx="635158" cy="393193"/>
          </a:xfrm>
          <a:prstGeom prst="rect">
            <a:avLst/>
          </a:prstGeom>
        </p:spPr>
      </p:pic>
    </p:spTree>
    <p:extLst>
      <p:ext uri="{BB962C8B-B14F-4D97-AF65-F5344CB8AC3E}">
        <p14:creationId xmlns:p14="http://schemas.microsoft.com/office/powerpoint/2010/main" val="34210835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508000"/>
            <a:ext cx="8001000" cy="1261533"/>
          </a:xfrm>
        </p:spPr>
        <p:txBody>
          <a:bodyPr/>
          <a:lstStyle/>
          <a:p>
            <a:r>
              <a:rPr lang="fr-FR" sz="4400" dirty="0"/>
              <a:t>4. Evolution de la </a:t>
            </a:r>
            <a:r>
              <a:rPr lang="fr-FR" sz="4400" dirty="0" smtClean="0"/>
              <a:t>définition </a:t>
            </a:r>
            <a:r>
              <a:rPr lang="fr-FR" sz="4400" dirty="0"/>
              <a:t>de </a:t>
            </a:r>
            <a:r>
              <a:rPr lang="fr-FR" sz="4400" dirty="0" smtClean="0"/>
              <a:t>la notion de fonction</a:t>
            </a:r>
            <a:r>
              <a:rPr lang="fr-FR" sz="4400" dirty="0"/>
              <a:t/>
            </a:r>
            <a:br>
              <a:rPr lang="fr-FR" sz="4400" dirty="0"/>
            </a:br>
            <a:endParaRPr lang="fr-FR" sz="4400" dirty="0"/>
          </a:p>
        </p:txBody>
      </p:sp>
      <p:sp>
        <p:nvSpPr>
          <p:cNvPr id="3" name="Espace réservé du contenu 2"/>
          <p:cNvSpPr>
            <a:spLocks noGrp="1"/>
          </p:cNvSpPr>
          <p:nvPr>
            <p:ph idx="1"/>
          </p:nvPr>
        </p:nvSpPr>
        <p:spPr/>
        <p:txBody>
          <a:bodyPr/>
          <a:lstStyle/>
          <a:p>
            <a:r>
              <a:rPr lang="fr-FR" dirty="0" smtClean="0"/>
              <a:t>Le mathématicien suisse Leonhard </a:t>
            </a:r>
            <a:r>
              <a:rPr lang="fr-FR" b="1" dirty="0" smtClean="0"/>
              <a:t>Euler </a:t>
            </a:r>
            <a:r>
              <a:rPr lang="fr-FR" dirty="0" smtClean="0"/>
              <a:t>(1707-1783) propose une 3</a:t>
            </a:r>
            <a:r>
              <a:rPr lang="fr-FR" baseline="30000" dirty="0" smtClean="0"/>
              <a:t>ème</a:t>
            </a:r>
            <a:r>
              <a:rPr lang="fr-FR" dirty="0" smtClean="0"/>
              <a:t> définition de la notion (combinaison d’opérations puisées dans les modes de calcul de l’époque) puis la </a:t>
            </a:r>
            <a:r>
              <a:rPr lang="fr-FR" b="1" dirty="0" smtClean="0"/>
              <a:t>notation f(x)</a:t>
            </a:r>
            <a:r>
              <a:rPr lang="fr-FR" dirty="0" smtClean="0"/>
              <a:t> et une classification des fonctions:</a:t>
            </a:r>
          </a:p>
          <a:p>
            <a:pPr marL="0" indent="0">
              <a:spcAft>
                <a:spcPts val="0"/>
              </a:spcAft>
              <a:buNone/>
            </a:pPr>
            <a:r>
              <a:rPr lang="fr-FR" sz="2000" dirty="0" smtClean="0"/>
              <a:t>1. Les fonctions algébriques ( obtenues par des opérations algébriques)</a:t>
            </a:r>
          </a:p>
          <a:p>
            <a:pPr marL="0" indent="0">
              <a:spcAft>
                <a:spcPts val="0"/>
              </a:spcAft>
              <a:buNone/>
            </a:pPr>
            <a:r>
              <a:rPr lang="fr-FR" sz="2000" dirty="0" smtClean="0"/>
              <a:t>2. Les fonctions transcendantes (trigonométriques, ln, </a:t>
            </a:r>
            <a:r>
              <a:rPr lang="fr-FR" sz="2000" dirty="0" err="1" smtClean="0"/>
              <a:t>exp</a:t>
            </a:r>
            <a:r>
              <a:rPr lang="fr-FR" sz="2000" dirty="0" smtClean="0"/>
              <a:t>, intégrales,</a:t>
            </a:r>
            <a:r>
              <a:rPr lang="mr-IN" sz="2000" dirty="0" smtClean="0"/>
              <a:t>…</a:t>
            </a:r>
            <a:r>
              <a:rPr lang="fr-FR" sz="2000" dirty="0" smtClean="0"/>
              <a:t>)</a:t>
            </a:r>
            <a:endParaRPr lang="fr-FR" sz="2000" dirty="0"/>
          </a:p>
        </p:txBody>
      </p:sp>
    </p:spTree>
    <p:extLst>
      <p:ext uri="{BB962C8B-B14F-4D97-AF65-F5344CB8AC3E}">
        <p14:creationId xmlns:p14="http://schemas.microsoft.com/office/powerpoint/2010/main" val="23587900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1083793"/>
            <a:ext cx="8001000" cy="5452474"/>
          </a:xfrm>
        </p:spPr>
        <p:txBody>
          <a:bodyPr>
            <a:normAutofit fontScale="92500" lnSpcReduction="10000"/>
          </a:bodyPr>
          <a:lstStyle/>
          <a:p>
            <a:r>
              <a:rPr lang="fr-FR" dirty="0" smtClean="0"/>
              <a:t>Pour l’italien Joseph-Louis Lagrange (1736-1813):</a:t>
            </a:r>
          </a:p>
          <a:p>
            <a:pPr marL="0" indent="0">
              <a:buNone/>
            </a:pPr>
            <a:r>
              <a:rPr lang="fr-FR" dirty="0" smtClean="0"/>
              <a:t>« On appelle fonction </a:t>
            </a:r>
            <a:r>
              <a:rPr lang="fr-FR" dirty="0"/>
              <a:t>d’une ou plusieurs quantités</a:t>
            </a:r>
            <a:r>
              <a:rPr lang="fr-FR" dirty="0" smtClean="0"/>
              <a:t>, toute </a:t>
            </a:r>
            <a:r>
              <a:rPr lang="fr-FR" dirty="0"/>
              <a:t>expression de calcul </a:t>
            </a:r>
            <a:r>
              <a:rPr lang="fr-FR" dirty="0" smtClean="0"/>
              <a:t>dans laquelle </a:t>
            </a:r>
            <a:r>
              <a:rPr lang="fr-FR" dirty="0"/>
              <a:t>ces quantités entrent </a:t>
            </a:r>
            <a:r>
              <a:rPr lang="fr-FR" dirty="0" smtClean="0"/>
              <a:t>d’une manière </a:t>
            </a:r>
            <a:r>
              <a:rPr lang="fr-FR" dirty="0"/>
              <a:t>quelconque, mêlées ou </a:t>
            </a:r>
            <a:r>
              <a:rPr lang="fr-FR" dirty="0" smtClean="0"/>
              <a:t>non avec </a:t>
            </a:r>
            <a:r>
              <a:rPr lang="fr-FR" dirty="0"/>
              <a:t>d’autres quantités qu’on </a:t>
            </a:r>
            <a:r>
              <a:rPr lang="fr-FR" dirty="0" smtClean="0"/>
              <a:t>regarde comme </a:t>
            </a:r>
            <a:r>
              <a:rPr lang="fr-FR" dirty="0"/>
              <a:t>ayant des valeurs données </a:t>
            </a:r>
            <a:r>
              <a:rPr lang="fr-FR" dirty="0" smtClean="0"/>
              <a:t>et invariables</a:t>
            </a:r>
            <a:r>
              <a:rPr lang="fr-FR" dirty="0"/>
              <a:t>. </a:t>
            </a:r>
            <a:r>
              <a:rPr lang="fr-FR" dirty="0" smtClean="0"/>
              <a:t>»</a:t>
            </a:r>
          </a:p>
          <a:p>
            <a:r>
              <a:rPr lang="fr-FR" dirty="0"/>
              <a:t> </a:t>
            </a:r>
            <a:r>
              <a:rPr lang="fr-FR" dirty="0" smtClean="0"/>
              <a:t> Pour le français Augustin</a:t>
            </a:r>
            <a:r>
              <a:rPr lang="mr-IN" dirty="0" smtClean="0"/>
              <a:t>–</a:t>
            </a:r>
            <a:r>
              <a:rPr lang="fr-FR" dirty="0" smtClean="0"/>
              <a:t>Louis Cauchy (1789-1857):</a:t>
            </a:r>
          </a:p>
          <a:p>
            <a:pPr marL="0" indent="0">
              <a:buNone/>
            </a:pPr>
            <a:r>
              <a:rPr lang="fr-FR" dirty="0"/>
              <a:t>Lorsque des quantités variables </a:t>
            </a:r>
            <a:r>
              <a:rPr lang="fr-FR" dirty="0" smtClean="0"/>
              <a:t>sont tellement </a:t>
            </a:r>
            <a:r>
              <a:rPr lang="fr-FR" dirty="0"/>
              <a:t>liées entre elles que, la </a:t>
            </a:r>
            <a:r>
              <a:rPr lang="fr-FR" dirty="0" smtClean="0"/>
              <a:t>valeur de </a:t>
            </a:r>
            <a:r>
              <a:rPr lang="fr-FR" dirty="0"/>
              <a:t>l’une étant donnée, on puisse </a:t>
            </a:r>
            <a:r>
              <a:rPr lang="fr-FR" dirty="0" smtClean="0"/>
              <a:t>en conclure </a:t>
            </a:r>
            <a:r>
              <a:rPr lang="fr-FR" dirty="0"/>
              <a:t>les valeurs de toutes </a:t>
            </a:r>
            <a:r>
              <a:rPr lang="fr-FR" dirty="0" smtClean="0"/>
              <a:t>les autres </a:t>
            </a:r>
            <a:r>
              <a:rPr lang="fr-FR" dirty="0"/>
              <a:t>; on conçoit d’ordinaire </a:t>
            </a:r>
            <a:r>
              <a:rPr lang="fr-FR" dirty="0" smtClean="0"/>
              <a:t>ces diverses </a:t>
            </a:r>
            <a:r>
              <a:rPr lang="fr-FR" dirty="0"/>
              <a:t>quantités expérimentées </a:t>
            </a:r>
            <a:r>
              <a:rPr lang="fr-FR" dirty="0" smtClean="0"/>
              <a:t>au moyen </a:t>
            </a:r>
            <a:r>
              <a:rPr lang="fr-FR" dirty="0"/>
              <a:t>de l’une d’entre elles, qui </a:t>
            </a:r>
            <a:r>
              <a:rPr lang="fr-FR" dirty="0" smtClean="0"/>
              <a:t>prend alors </a:t>
            </a:r>
            <a:r>
              <a:rPr lang="fr-FR" dirty="0"/>
              <a:t>le nom de variable </a:t>
            </a:r>
            <a:r>
              <a:rPr lang="fr-FR" dirty="0" smtClean="0"/>
              <a:t>indépendante et </a:t>
            </a:r>
            <a:r>
              <a:rPr lang="fr-FR" dirty="0"/>
              <a:t>les autres quantités exprimées </a:t>
            </a:r>
            <a:r>
              <a:rPr lang="fr-FR" dirty="0" smtClean="0"/>
              <a:t>au moyen </a:t>
            </a:r>
            <a:r>
              <a:rPr lang="fr-FR" dirty="0"/>
              <a:t>de la variable </a:t>
            </a:r>
            <a:r>
              <a:rPr lang="fr-FR" dirty="0" smtClean="0"/>
              <a:t>indépendante sont </a:t>
            </a:r>
            <a:r>
              <a:rPr lang="fr-FR" dirty="0"/>
              <a:t>ce qu’on appelle des fonctions </a:t>
            </a:r>
            <a:r>
              <a:rPr lang="fr-FR" dirty="0" smtClean="0"/>
              <a:t>de cette </a:t>
            </a:r>
            <a:r>
              <a:rPr lang="fr-FR" dirty="0"/>
              <a:t>variable.</a:t>
            </a:r>
            <a:endParaRPr lang="fr-FR" dirty="0" smtClean="0"/>
          </a:p>
          <a:p>
            <a:pPr marL="0" indent="0">
              <a:buNone/>
            </a:pPr>
            <a:endParaRPr lang="fr-FR" dirty="0"/>
          </a:p>
        </p:txBody>
      </p:sp>
    </p:spTree>
    <p:extLst>
      <p:ext uri="{BB962C8B-B14F-4D97-AF65-F5344CB8AC3E}">
        <p14:creationId xmlns:p14="http://schemas.microsoft.com/office/powerpoint/2010/main" val="35185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0333" y="660400"/>
            <a:ext cx="8001000" cy="5359400"/>
          </a:xfrm>
        </p:spPr>
        <p:txBody>
          <a:bodyPr>
            <a:normAutofit fontScale="92500" lnSpcReduction="10000"/>
          </a:bodyPr>
          <a:lstStyle/>
          <a:p>
            <a:endParaRPr lang="fr-FR" dirty="0" smtClean="0"/>
          </a:p>
          <a:p>
            <a:r>
              <a:rPr lang="fr-FR" dirty="0" smtClean="0"/>
              <a:t>dans </a:t>
            </a:r>
            <a:r>
              <a:rPr lang="fr-FR" dirty="0"/>
              <a:t>le « Petit Larousse » de 1968 </a:t>
            </a:r>
            <a:r>
              <a:rPr lang="fr-FR" dirty="0" smtClean="0"/>
              <a:t>:</a:t>
            </a:r>
          </a:p>
          <a:p>
            <a:pPr marL="0" indent="0">
              <a:buNone/>
            </a:pPr>
            <a:r>
              <a:rPr lang="fr-FR" dirty="0" smtClean="0"/>
              <a:t>« </a:t>
            </a:r>
            <a:r>
              <a:rPr lang="fr-FR" dirty="0"/>
              <a:t>FONCTION : math. grandeur </a:t>
            </a:r>
            <a:r>
              <a:rPr lang="fr-FR" dirty="0" smtClean="0"/>
              <a:t>dépendant d’une </a:t>
            </a:r>
            <a:r>
              <a:rPr lang="fr-FR" dirty="0"/>
              <a:t>ou plusieurs variables. </a:t>
            </a:r>
            <a:r>
              <a:rPr lang="fr-FR" dirty="0" smtClean="0"/>
              <a:t>»</a:t>
            </a:r>
          </a:p>
          <a:p>
            <a:pPr marL="0" indent="0">
              <a:buNone/>
            </a:pPr>
            <a:endParaRPr lang="fr-FR" dirty="0" smtClean="0"/>
          </a:p>
          <a:p>
            <a:r>
              <a:rPr lang="fr-FR" dirty="0"/>
              <a:t>Et dans un manuel scolaire de </a:t>
            </a:r>
            <a:r>
              <a:rPr lang="fr-FR" dirty="0" smtClean="0"/>
              <a:t>1975 (</a:t>
            </a:r>
            <a:r>
              <a:rPr lang="fr-FR" dirty="0" err="1"/>
              <a:t>Vissiot</a:t>
            </a:r>
            <a:r>
              <a:rPr lang="fr-FR" dirty="0"/>
              <a:t>) :</a:t>
            </a:r>
          </a:p>
          <a:p>
            <a:pPr marL="0" indent="0">
              <a:spcAft>
                <a:spcPts val="0"/>
              </a:spcAft>
              <a:buNone/>
            </a:pPr>
            <a:r>
              <a:rPr lang="fr-FR" dirty="0" smtClean="0"/>
              <a:t>«On </a:t>
            </a:r>
            <a:r>
              <a:rPr lang="fr-FR" dirty="0"/>
              <a:t>appelle fonction de </a:t>
            </a:r>
            <a:r>
              <a:rPr lang="fr-FR" dirty="0" smtClean="0"/>
              <a:t>E </a:t>
            </a:r>
            <a:r>
              <a:rPr lang="fr-FR" dirty="0"/>
              <a:t>vers </a:t>
            </a:r>
            <a:r>
              <a:rPr lang="fr-FR" dirty="0" smtClean="0"/>
              <a:t>F un objet </a:t>
            </a:r>
            <a:r>
              <a:rPr lang="fr-FR" dirty="0"/>
              <a:t>mathématique défini par la </a:t>
            </a:r>
            <a:r>
              <a:rPr lang="fr-FR" dirty="0" smtClean="0"/>
              <a:t>triple donnée </a:t>
            </a:r>
            <a:r>
              <a:rPr lang="fr-FR" dirty="0"/>
              <a:t>de</a:t>
            </a:r>
          </a:p>
          <a:p>
            <a:pPr marL="0" indent="0">
              <a:spcAft>
                <a:spcPts val="0"/>
              </a:spcAft>
              <a:buNone/>
            </a:pPr>
            <a:r>
              <a:rPr lang="fr-FR" dirty="0"/>
              <a:t>1) un ensemble </a:t>
            </a:r>
            <a:r>
              <a:rPr lang="fr-FR" dirty="0" smtClean="0"/>
              <a:t>E</a:t>
            </a:r>
            <a:endParaRPr lang="fr-FR" dirty="0"/>
          </a:p>
          <a:p>
            <a:pPr marL="0" indent="0">
              <a:spcAft>
                <a:spcPts val="0"/>
              </a:spcAft>
              <a:buNone/>
            </a:pPr>
            <a:r>
              <a:rPr lang="fr-FR" dirty="0"/>
              <a:t>2) un ensemble </a:t>
            </a:r>
            <a:r>
              <a:rPr lang="fr-FR" dirty="0" smtClean="0"/>
              <a:t>F</a:t>
            </a:r>
            <a:endParaRPr lang="fr-FR" dirty="0"/>
          </a:p>
          <a:p>
            <a:pPr marL="0" indent="0">
              <a:spcAft>
                <a:spcPts val="0"/>
              </a:spcAft>
              <a:buNone/>
            </a:pPr>
            <a:r>
              <a:rPr lang="fr-FR" dirty="0"/>
              <a:t>3) une forme propositionnelle à </a:t>
            </a:r>
            <a:r>
              <a:rPr lang="fr-FR" dirty="0" smtClean="0"/>
              <a:t>deux variables </a:t>
            </a:r>
            <a:r>
              <a:rPr lang="fr-FR" dirty="0"/>
              <a:t>p(</a:t>
            </a:r>
            <a:r>
              <a:rPr lang="fr-FR" dirty="0" err="1"/>
              <a:t>x,y</a:t>
            </a:r>
            <a:r>
              <a:rPr lang="fr-FR" dirty="0"/>
              <a:t>) telle que, pour tout </a:t>
            </a:r>
            <a:r>
              <a:rPr lang="fr-FR" dirty="0" smtClean="0"/>
              <a:t>élément x </a:t>
            </a:r>
            <a:r>
              <a:rPr lang="fr-FR" dirty="0"/>
              <a:t>de </a:t>
            </a:r>
            <a:r>
              <a:rPr lang="fr-FR" dirty="0" smtClean="0"/>
              <a:t>E</a:t>
            </a:r>
            <a:r>
              <a:rPr lang="fr-FR" dirty="0"/>
              <a:t>, il existe un élément y de </a:t>
            </a:r>
            <a:r>
              <a:rPr lang="fr-FR" dirty="0" smtClean="0"/>
              <a:t>F au </a:t>
            </a:r>
            <a:r>
              <a:rPr lang="fr-FR" dirty="0"/>
              <a:t>plus. »</a:t>
            </a:r>
            <a:endParaRPr lang="fr-FR" dirty="0"/>
          </a:p>
        </p:txBody>
      </p:sp>
    </p:spTree>
    <p:extLst>
      <p:ext uri="{BB962C8B-B14F-4D97-AF65-F5344CB8AC3E}">
        <p14:creationId xmlns:p14="http://schemas.microsoft.com/office/powerpoint/2010/main" val="15824576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a:t>
            </a:r>
            <a:endParaRPr lang="fr-FR" dirty="0"/>
          </a:p>
        </p:txBody>
      </p:sp>
      <p:sp>
        <p:nvSpPr>
          <p:cNvPr id="3" name="Espace réservé du contenu 2"/>
          <p:cNvSpPr>
            <a:spLocks noGrp="1"/>
          </p:cNvSpPr>
          <p:nvPr>
            <p:ph idx="1"/>
          </p:nvPr>
        </p:nvSpPr>
        <p:spPr/>
        <p:txBody>
          <a:bodyPr>
            <a:normAutofit/>
          </a:bodyPr>
          <a:lstStyle/>
          <a:p>
            <a:r>
              <a:rPr lang="fr-FR" i="1" dirty="0" smtClean="0"/>
              <a:t>« Fonction: petit historique autour de la notion et du mot </a:t>
            </a:r>
            <a:r>
              <a:rPr lang="fr-FR" dirty="0" smtClean="0"/>
              <a:t>», par Henry Plane, APMEP, PLOT n°11</a:t>
            </a:r>
          </a:p>
          <a:p>
            <a:r>
              <a:rPr lang="fr-FR" dirty="0" smtClean="0"/>
              <a:t>Site math93:  </a:t>
            </a:r>
            <a:r>
              <a:rPr lang="fr-FR" dirty="0" smtClean="0">
                <a:hlinkClick r:id="rId2"/>
              </a:rPr>
              <a:t>https</a:t>
            </a:r>
            <a:r>
              <a:rPr lang="fr-FR" dirty="0">
                <a:hlinkClick r:id="rId2"/>
              </a:rPr>
              <a:t>://www.math93.com/histoire-des-maths/les-developpements/318-histoire-de-la-notion-de-</a:t>
            </a:r>
            <a:r>
              <a:rPr lang="fr-FR" dirty="0" smtClean="0">
                <a:hlinkClick r:id="rId2"/>
              </a:rPr>
              <a:t>fonction.html</a:t>
            </a:r>
            <a:endParaRPr lang="fr-FR" dirty="0" smtClean="0"/>
          </a:p>
          <a:p>
            <a:r>
              <a:rPr lang="fr-FR" dirty="0" smtClean="0"/>
              <a:t>« </a:t>
            </a:r>
            <a:r>
              <a:rPr lang="fr-FR" i="1" dirty="0" smtClean="0"/>
              <a:t>Quelques repères historiques</a:t>
            </a:r>
            <a:r>
              <a:rPr lang="fr-FR" dirty="0" smtClean="0"/>
              <a:t> », F Vivien</a:t>
            </a:r>
          </a:p>
          <a:p>
            <a:r>
              <a:rPr lang="fr-FR" dirty="0" smtClean="0"/>
              <a:t>« </a:t>
            </a:r>
            <a:r>
              <a:rPr lang="fr-FR" i="1" dirty="0" smtClean="0"/>
              <a:t>De Pythagore à Einstein, tout est nombre</a:t>
            </a:r>
            <a:r>
              <a:rPr lang="fr-FR" dirty="0" smtClean="0"/>
              <a:t> » , N. </a:t>
            </a:r>
            <a:r>
              <a:rPr lang="fr-FR" dirty="0" err="1" smtClean="0"/>
              <a:t>Deruelle</a:t>
            </a:r>
            <a:endParaRPr lang="fr-FR" dirty="0" smtClean="0"/>
          </a:p>
          <a:p>
            <a:endParaRPr lang="fr-FR" dirty="0"/>
          </a:p>
        </p:txBody>
      </p:sp>
    </p:spTree>
    <p:extLst>
      <p:ext uri="{BB962C8B-B14F-4D97-AF65-F5344CB8AC3E}">
        <p14:creationId xmlns:p14="http://schemas.microsoft.com/office/powerpoint/2010/main" val="2367563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1. </a:t>
            </a:r>
            <a:r>
              <a:rPr lang="fr-FR" dirty="0"/>
              <a:t>N</a:t>
            </a:r>
            <a:r>
              <a:rPr lang="fr-FR" dirty="0" smtClean="0"/>
              <a:t>otion de fonction dans l’antiquité</a:t>
            </a:r>
          </a:p>
          <a:p>
            <a:r>
              <a:rPr lang="fr-FR" dirty="0" smtClean="0"/>
              <a:t>2. Modélisation de phénomènes physiques du XIVème s au </a:t>
            </a:r>
            <a:r>
              <a:rPr lang="fr-FR" dirty="0" err="1" smtClean="0"/>
              <a:t>VVIIème</a:t>
            </a:r>
            <a:r>
              <a:rPr lang="fr-FR" dirty="0" smtClean="0"/>
              <a:t> s</a:t>
            </a:r>
          </a:p>
          <a:p>
            <a:r>
              <a:rPr lang="fr-FR" dirty="0" smtClean="0"/>
              <a:t>3. Apparition du terme fonction au XVIIème s</a:t>
            </a:r>
          </a:p>
          <a:p>
            <a:r>
              <a:rPr lang="fr-FR" dirty="0" smtClean="0"/>
              <a:t>4. Evolution de la définition de la notion de fonction</a:t>
            </a:r>
          </a:p>
          <a:p>
            <a:endParaRPr lang="fr-FR" dirty="0"/>
          </a:p>
        </p:txBody>
      </p:sp>
    </p:spTree>
    <p:extLst>
      <p:ext uri="{BB962C8B-B14F-4D97-AF65-F5344CB8AC3E}">
        <p14:creationId xmlns:p14="http://schemas.microsoft.com/office/powerpoint/2010/main" val="12742727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Notion de fonction dans l’Antiquité</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Il n’y a pas de notion abstraite de fonction, ni de variable.</a:t>
            </a:r>
          </a:p>
          <a:p>
            <a:pPr algn="just"/>
            <a:r>
              <a:rPr lang="fr-FR" dirty="0" smtClean="0"/>
              <a:t>Les Babyloniens (env. 1800 av JC) avaient des tables de carrés, de cube, de racines cubiques, en base sexagésimale.</a:t>
            </a:r>
          </a:p>
          <a:p>
            <a:pPr algn="just"/>
            <a:r>
              <a:rPr lang="fr-FR" dirty="0" smtClean="0"/>
              <a:t>Au VIème s av. JC, le grecs ont cherché des relations entre la hauteur des sons émis par des cordes pincées et la longueur de ces cordes.</a:t>
            </a:r>
          </a:p>
          <a:p>
            <a:pPr algn="just"/>
            <a:r>
              <a:rPr lang="fr-FR" dirty="0" smtClean="0"/>
              <a:t>Au IIème s av. JC, les grecs d’Alexandrie établissent des tables liant la longueur des cordes de cercles de rayon fixé aux arcs de cercle, ce sont les premières tables de sinus (</a:t>
            </a:r>
            <a:r>
              <a:rPr lang="fr-FR" dirty="0" err="1" smtClean="0"/>
              <a:t>cf</a:t>
            </a:r>
            <a:r>
              <a:rPr lang="fr-FR" dirty="0" smtClean="0"/>
              <a:t> livre de Ptolémée, </a:t>
            </a:r>
            <a:r>
              <a:rPr lang="fr-FR" i="1" dirty="0" smtClean="0"/>
              <a:t>l’Almageste</a:t>
            </a:r>
            <a:r>
              <a:rPr lang="fr-FR" dirty="0" smtClean="0"/>
              <a:t>)</a:t>
            </a:r>
          </a:p>
          <a:p>
            <a:endParaRPr lang="fr-FR" dirty="0"/>
          </a:p>
        </p:txBody>
      </p:sp>
    </p:spTree>
    <p:extLst>
      <p:ext uri="{BB962C8B-B14F-4D97-AF65-F5344CB8AC3E}">
        <p14:creationId xmlns:p14="http://schemas.microsoft.com/office/powerpoint/2010/main" val="41579767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9-03-20 à 09.16.56.png"/>
          <p:cNvPicPr>
            <a:picLocks noGrp="1" noChangeAspect="1"/>
          </p:cNvPicPr>
          <p:nvPr>
            <p:ph idx="1"/>
          </p:nvPr>
        </p:nvPicPr>
        <p:blipFill>
          <a:blip r:embed="rId2">
            <a:extLst>
              <a:ext uri="{28A0092B-C50C-407E-A947-70E740481C1C}">
                <a14:useLocalDpi xmlns:a14="http://schemas.microsoft.com/office/drawing/2010/main" val="0"/>
              </a:ext>
            </a:extLst>
          </a:blip>
          <a:srcRect l="-82317" r="-82317"/>
          <a:stretch>
            <a:fillRect/>
          </a:stretch>
        </p:blipFill>
        <p:spPr>
          <a:xfrm>
            <a:off x="-869618" y="481094"/>
            <a:ext cx="10769706" cy="5538706"/>
          </a:xfrm>
        </p:spPr>
      </p:pic>
    </p:spTree>
    <p:extLst>
      <p:ext uri="{BB962C8B-B14F-4D97-AF65-F5344CB8AC3E}">
        <p14:creationId xmlns:p14="http://schemas.microsoft.com/office/powerpoint/2010/main" val="35840414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274638"/>
            <a:ext cx="8001000" cy="2419490"/>
          </a:xfrm>
        </p:spPr>
        <p:txBody>
          <a:bodyPr/>
          <a:lstStyle/>
          <a:p>
            <a:r>
              <a:rPr lang="fr-FR" sz="4800" dirty="0"/>
              <a:t>2. Modélisation de phénomènes physiques du </a:t>
            </a:r>
            <a:r>
              <a:rPr lang="fr-FR" sz="4800" dirty="0" smtClean="0"/>
              <a:t>XIVème </a:t>
            </a:r>
            <a:r>
              <a:rPr lang="fr-FR" sz="4800" dirty="0"/>
              <a:t>s au </a:t>
            </a:r>
            <a:r>
              <a:rPr lang="fr-FR" sz="4800" dirty="0" err="1" smtClean="0"/>
              <a:t>VVIIème</a:t>
            </a:r>
            <a:r>
              <a:rPr lang="fr-FR" sz="4800" dirty="0" smtClean="0"/>
              <a:t> </a:t>
            </a:r>
            <a:r>
              <a:rPr lang="fr-FR" sz="4800" dirty="0"/>
              <a:t>s</a:t>
            </a:r>
            <a:br>
              <a:rPr lang="fr-FR" sz="4800" dirty="0"/>
            </a:br>
            <a:endParaRPr lang="fr-FR" sz="4800" dirty="0"/>
          </a:p>
        </p:txBody>
      </p:sp>
      <p:sp>
        <p:nvSpPr>
          <p:cNvPr id="3" name="Espace réservé du contenu 2"/>
          <p:cNvSpPr>
            <a:spLocks noGrp="1"/>
          </p:cNvSpPr>
          <p:nvPr>
            <p:ph idx="1"/>
          </p:nvPr>
        </p:nvSpPr>
        <p:spPr>
          <a:xfrm>
            <a:off x="571500" y="2482447"/>
            <a:ext cx="8001000" cy="3537353"/>
          </a:xfrm>
        </p:spPr>
        <p:txBody>
          <a:bodyPr numCol="2">
            <a:normAutofit fontScale="62500" lnSpcReduction="20000"/>
          </a:bodyPr>
          <a:lstStyle/>
          <a:p>
            <a:r>
              <a:rPr lang="fr-FR" sz="2900" dirty="0"/>
              <a:t>Nicolas Oresme, d'abord évêque de Lisieux puis conseiller du roi Charles V, cherche à quantifier la variation de phénomènes physiques comme la chaleur, la densité, </a:t>
            </a:r>
            <a:r>
              <a:rPr lang="fr-FR" sz="2900" dirty="0" smtClean="0"/>
              <a:t>la vitesse. Il appelle "qualité" de telles grandeurs variables et établit, à l'aide d'une des premières représentations graphiques, une relation entre le temps et la vitesse.</a:t>
            </a:r>
          </a:p>
          <a:p>
            <a:pPr marL="0" indent="0" algn="ctr">
              <a:buNone/>
            </a:pPr>
            <a:r>
              <a:rPr lang="fr-FR" dirty="0" smtClean="0"/>
              <a:t>   </a:t>
            </a:r>
          </a:p>
          <a:p>
            <a:pPr marL="0" indent="0" algn="ctr">
              <a:buNone/>
            </a:pPr>
            <a:endParaRPr lang="en-GB" i="1" dirty="0" smtClean="0"/>
          </a:p>
          <a:p>
            <a:pPr marL="0" indent="0" algn="ctr">
              <a:buNone/>
            </a:pPr>
            <a:endParaRPr lang="en-GB" i="1" dirty="0" smtClean="0"/>
          </a:p>
          <a:p>
            <a:pPr marL="0" indent="0" algn="ctr">
              <a:buNone/>
            </a:pPr>
            <a:endParaRPr lang="en-GB" i="1" dirty="0" smtClean="0"/>
          </a:p>
          <a:p>
            <a:pPr marL="0" indent="0" algn="ctr">
              <a:buNone/>
            </a:pPr>
            <a:endParaRPr lang="en-GB" i="1" dirty="0" smtClean="0"/>
          </a:p>
          <a:p>
            <a:pPr marL="0" indent="0" algn="ctr">
              <a:buNone/>
            </a:pPr>
            <a:endParaRPr lang="en-GB" i="1" dirty="0"/>
          </a:p>
          <a:p>
            <a:pPr marL="0" indent="0" algn="ctr">
              <a:buNone/>
            </a:pPr>
            <a:endParaRPr lang="en-GB" i="1" dirty="0" smtClean="0"/>
          </a:p>
          <a:p>
            <a:pPr marL="0" indent="0" algn="ctr">
              <a:buNone/>
            </a:pPr>
            <a:endParaRPr lang="en-GB" i="1" dirty="0"/>
          </a:p>
          <a:p>
            <a:pPr marL="0" indent="0" algn="ctr">
              <a:buNone/>
            </a:pPr>
            <a:r>
              <a:rPr lang="en-GB" i="1" dirty="0" smtClean="0"/>
              <a:t>ORESME Nicolas</a:t>
            </a:r>
            <a:br>
              <a:rPr lang="en-GB" i="1" dirty="0" smtClean="0"/>
            </a:br>
            <a:r>
              <a:rPr lang="en-GB" i="1" dirty="0" smtClean="0"/>
              <a:t>v.1323-1382</a:t>
            </a:r>
            <a:endParaRPr lang="fr-FR" dirty="0" smtClean="0"/>
          </a:p>
          <a:p>
            <a:endParaRPr lang="fr-FR" dirty="0"/>
          </a:p>
        </p:txBody>
      </p:sp>
      <p:pic>
        <p:nvPicPr>
          <p:cNvPr id="6" name="Image 5"/>
          <p:cNvPicPr>
            <a:picLocks noChangeAspect="1"/>
          </p:cNvPicPr>
          <p:nvPr/>
        </p:nvPicPr>
        <p:blipFill>
          <a:blip r:embed="rId2"/>
          <a:stretch>
            <a:fillRect/>
          </a:stretch>
        </p:blipFill>
        <p:spPr>
          <a:xfrm>
            <a:off x="5654727" y="2482447"/>
            <a:ext cx="2079913" cy="2509460"/>
          </a:xfrm>
          <a:prstGeom prst="rect">
            <a:avLst/>
          </a:prstGeom>
        </p:spPr>
      </p:pic>
    </p:spTree>
    <p:extLst>
      <p:ext uri="{BB962C8B-B14F-4D97-AF65-F5344CB8AC3E}">
        <p14:creationId xmlns:p14="http://schemas.microsoft.com/office/powerpoint/2010/main" val="4100128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endParaRPr lang="fr-FR" dirty="0" smtClean="0"/>
          </a:p>
          <a:p>
            <a:r>
              <a:rPr lang="fr-FR" dirty="0" smtClean="0"/>
              <a:t>Avec le Français </a:t>
            </a:r>
            <a:r>
              <a:rPr lang="fr-FR" b="1" dirty="0" err="1" smtClean="0"/>
              <a:t>Viète</a:t>
            </a:r>
            <a:r>
              <a:rPr lang="fr-FR" b="1" dirty="0" smtClean="0"/>
              <a:t> </a:t>
            </a:r>
            <a:r>
              <a:rPr lang="fr-FR" dirty="0" smtClean="0"/>
              <a:t>(1540-1603) vient le calcul littéral (il utilise les voyelles pour les quantités inconnues et les consonnes pour les </a:t>
            </a:r>
            <a:r>
              <a:rPr lang="fr-FR" smtClean="0"/>
              <a:t>quantités connues)</a:t>
            </a:r>
            <a:endParaRPr lang="fr-FR" dirty="0" smtClean="0"/>
          </a:p>
          <a:p>
            <a:endParaRPr lang="fr-FR" dirty="0" smtClean="0"/>
          </a:p>
          <a:p>
            <a:r>
              <a:rPr lang="fr-FR" dirty="0" smtClean="0"/>
              <a:t>La notion de fonction va commencer à </a:t>
            </a:r>
            <a:r>
              <a:rPr lang="fr-FR" dirty="0" smtClean="0"/>
              <a:t>être liée à une formule grâce à </a:t>
            </a:r>
            <a:r>
              <a:rPr lang="fr-FR" b="1" dirty="0" smtClean="0"/>
              <a:t>Galilée</a:t>
            </a:r>
            <a:r>
              <a:rPr lang="fr-FR" dirty="0" smtClean="0"/>
              <a:t> (lois sur la chute des corps), </a:t>
            </a:r>
            <a:r>
              <a:rPr lang="fr-FR" b="1" dirty="0" smtClean="0"/>
              <a:t>Kepler</a:t>
            </a:r>
            <a:r>
              <a:rPr lang="fr-FR" dirty="0" smtClean="0"/>
              <a:t> (trajectoire elliptiques des planètes). Mais cela s’exprime à l’aide de phrases, sans formule.</a:t>
            </a:r>
            <a:endParaRPr lang="fr-FR" dirty="0"/>
          </a:p>
        </p:txBody>
      </p:sp>
    </p:spTree>
    <p:extLst>
      <p:ext uri="{BB962C8B-B14F-4D97-AF65-F5344CB8AC3E}">
        <p14:creationId xmlns:p14="http://schemas.microsoft.com/office/powerpoint/2010/main" val="4118072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500338"/>
            <a:ext cx="8001000" cy="5519462"/>
          </a:xfrm>
        </p:spPr>
        <p:txBody>
          <a:bodyPr/>
          <a:lstStyle/>
          <a:p>
            <a:r>
              <a:rPr lang="fr-FR" dirty="0" smtClean="0"/>
              <a:t>La trajectoire d’un obus selon les prédictions de la physique d’Aristote:</a:t>
            </a:r>
          </a:p>
          <a:p>
            <a:endParaRPr lang="fr-FR" dirty="0"/>
          </a:p>
          <a:p>
            <a:endParaRPr lang="fr-FR" dirty="0" smtClean="0"/>
          </a:p>
          <a:p>
            <a:endParaRPr lang="fr-FR" dirty="0"/>
          </a:p>
          <a:p>
            <a:r>
              <a:rPr lang="fr-FR" dirty="0" smtClean="0"/>
              <a:t>La solution de Tartaglia (1537):</a:t>
            </a:r>
          </a:p>
          <a:p>
            <a:endParaRPr lang="fr-FR" dirty="0"/>
          </a:p>
        </p:txBody>
      </p:sp>
      <p:pic>
        <p:nvPicPr>
          <p:cNvPr id="6" name="Image 5"/>
          <p:cNvPicPr>
            <a:picLocks noChangeAspect="1"/>
          </p:cNvPicPr>
          <p:nvPr/>
        </p:nvPicPr>
        <p:blipFill>
          <a:blip r:embed="rId2"/>
          <a:stretch>
            <a:fillRect/>
          </a:stretch>
        </p:blipFill>
        <p:spPr>
          <a:xfrm>
            <a:off x="4406051" y="997190"/>
            <a:ext cx="2328089" cy="1568773"/>
          </a:xfrm>
          <a:prstGeom prst="rect">
            <a:avLst/>
          </a:prstGeom>
        </p:spPr>
      </p:pic>
      <p:pic>
        <p:nvPicPr>
          <p:cNvPr id="7" name="Image 6"/>
          <p:cNvPicPr>
            <a:picLocks noChangeAspect="1"/>
          </p:cNvPicPr>
          <p:nvPr/>
        </p:nvPicPr>
        <p:blipFill>
          <a:blip r:embed="rId3"/>
          <a:stretch>
            <a:fillRect/>
          </a:stretch>
        </p:blipFill>
        <p:spPr>
          <a:xfrm>
            <a:off x="5398444" y="3285288"/>
            <a:ext cx="2355437" cy="2029256"/>
          </a:xfrm>
          <a:prstGeom prst="rect">
            <a:avLst/>
          </a:prstGeom>
        </p:spPr>
      </p:pic>
    </p:spTree>
    <p:extLst>
      <p:ext uri="{BB962C8B-B14F-4D97-AF65-F5344CB8AC3E}">
        <p14:creationId xmlns:p14="http://schemas.microsoft.com/office/powerpoint/2010/main" val="26752935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423363"/>
            <a:ext cx="8001000" cy="5596437"/>
          </a:xfrm>
        </p:spPr>
        <p:txBody>
          <a:bodyPr>
            <a:normAutofit lnSpcReduction="10000"/>
          </a:bodyPr>
          <a:lstStyle/>
          <a:p>
            <a:pPr algn="ctr"/>
            <a:endParaRPr lang="fr-FR" dirty="0" smtClean="0"/>
          </a:p>
          <a:p>
            <a:r>
              <a:rPr lang="fr-FR" dirty="0" smtClean="0"/>
              <a:t>La parabole de Galilée:</a:t>
            </a:r>
          </a:p>
          <a:p>
            <a:endParaRPr lang="fr-FR" dirty="0"/>
          </a:p>
          <a:p>
            <a:endParaRPr lang="fr-FR" dirty="0" smtClean="0"/>
          </a:p>
          <a:p>
            <a:endParaRPr lang="fr-FR" dirty="0"/>
          </a:p>
          <a:p>
            <a:pPr marL="0" indent="0">
              <a:buNone/>
            </a:pPr>
            <a:endParaRPr lang="fr-FR" dirty="0" smtClean="0"/>
          </a:p>
          <a:p>
            <a:pPr marL="0" indent="0">
              <a:buNone/>
            </a:pPr>
            <a:r>
              <a:rPr lang="fr-FR" dirty="0" smtClean="0"/>
              <a:t>La formulation de la loi des corps: «</a:t>
            </a:r>
            <a:r>
              <a:rPr lang="fr-FR" i="1" dirty="0" smtClean="0"/>
              <a:t> si un mobile, partant du repos, tombe avec un mouvement uniformément accéléré, les espaces parcourus en des temps quelconques par ce m</a:t>
            </a:r>
            <a:r>
              <a:rPr lang="fr-FR" i="1" dirty="0" smtClean="0"/>
              <a:t>ême mobile sont entre eux en raison double des temps, c’est à dire comme les carrés de ces mêmes temps</a:t>
            </a:r>
            <a:r>
              <a:rPr lang="fr-FR" dirty="0" smtClean="0"/>
              <a:t> ».</a:t>
            </a:r>
            <a:endParaRPr lang="fr-FR" dirty="0"/>
          </a:p>
        </p:txBody>
      </p:sp>
      <p:pic>
        <p:nvPicPr>
          <p:cNvPr id="5" name="Image 4"/>
          <p:cNvPicPr>
            <a:picLocks noChangeAspect="1"/>
          </p:cNvPicPr>
          <p:nvPr/>
        </p:nvPicPr>
        <p:blipFill>
          <a:blip r:embed="rId2"/>
          <a:stretch>
            <a:fillRect/>
          </a:stretch>
        </p:blipFill>
        <p:spPr>
          <a:xfrm>
            <a:off x="2785377" y="1786230"/>
            <a:ext cx="3530757" cy="2062653"/>
          </a:xfrm>
          <a:prstGeom prst="rect">
            <a:avLst/>
          </a:prstGeom>
        </p:spPr>
      </p:pic>
    </p:spTree>
    <p:extLst>
      <p:ext uri="{BB962C8B-B14F-4D97-AF65-F5344CB8AC3E}">
        <p14:creationId xmlns:p14="http://schemas.microsoft.com/office/powerpoint/2010/main" val="22926233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7307" y="1905000"/>
            <a:ext cx="8001000" cy="4114800"/>
          </a:xfrm>
        </p:spPr>
        <p:txBody>
          <a:bodyPr>
            <a:normAutofit/>
          </a:bodyPr>
          <a:lstStyle/>
          <a:p>
            <a:pPr algn="just"/>
            <a:r>
              <a:rPr lang="fr-FR" dirty="0" smtClean="0"/>
              <a:t>Avec le français Descartes (196-1650), les courbes géométriques peuvent </a:t>
            </a:r>
            <a:r>
              <a:rPr lang="fr-FR" dirty="0" smtClean="0"/>
              <a:t>être décrites par une relation polynômiale entre l’abscisse et l’ordonnée, qu’il introduit. Il met en relation les courbes d’une part et les nombres d’autre part: c’est la géométrie analytique. Une équation va représenter une courbe, définie comme un ensemble de points repérés par des coordonnées. Mais la notion de fonction n’est pas encore définie ni explicitée.</a:t>
            </a:r>
          </a:p>
          <a:p>
            <a:endParaRPr lang="fr-FR" dirty="0" smtClean="0"/>
          </a:p>
        </p:txBody>
      </p:sp>
    </p:spTree>
    <p:extLst>
      <p:ext uri="{BB962C8B-B14F-4D97-AF65-F5344CB8AC3E}">
        <p14:creationId xmlns:p14="http://schemas.microsoft.com/office/powerpoint/2010/main" val="7888004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108</TotalTime>
  <Words>646</Words>
  <Application>Microsoft Macintosh PowerPoint</Application>
  <PresentationFormat>Présentation à l'écran (4:3)</PresentationFormat>
  <Paragraphs>68</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Travelogue</vt:lpstr>
      <vt:lpstr>Histoire des fonctions</vt:lpstr>
      <vt:lpstr>Présentation PowerPoint</vt:lpstr>
      <vt:lpstr>1. Notion de fonction dans l’Antiquité</vt:lpstr>
      <vt:lpstr>Présentation PowerPoint</vt:lpstr>
      <vt:lpstr>2. Modélisation de phénomènes physiques du XIVème s au VVIIème s </vt:lpstr>
      <vt:lpstr>Présentation PowerPoint</vt:lpstr>
      <vt:lpstr>Présentation PowerPoint</vt:lpstr>
      <vt:lpstr>Présentation PowerPoint</vt:lpstr>
      <vt:lpstr>Présentation PowerPoint</vt:lpstr>
      <vt:lpstr>3. Apparition du terme fonction au XVIIème s </vt:lpstr>
      <vt:lpstr>4. Evolution de la définition de la notion de fonction </vt:lpstr>
      <vt:lpstr>Présentation PowerPoint</vt:lpstr>
      <vt:lpstr>Présentation PowerPoint</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des fonctions</dc:title>
  <dc:creator>Gregory Blanc</dc:creator>
  <cp:lastModifiedBy>Gregory Blanc</cp:lastModifiedBy>
  <cp:revision>21</cp:revision>
  <dcterms:created xsi:type="dcterms:W3CDTF">2019-03-20T07:55:25Z</dcterms:created>
  <dcterms:modified xsi:type="dcterms:W3CDTF">2019-03-20T09:44:11Z</dcterms:modified>
</cp:coreProperties>
</file>